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35"/>
  </p:notesMasterIdLst>
  <p:handoutMasterIdLst>
    <p:handoutMasterId r:id="rId36"/>
  </p:handoutMasterIdLst>
  <p:sldIdLst>
    <p:sldId id="256" r:id="rId5"/>
    <p:sldId id="310" r:id="rId6"/>
    <p:sldId id="335" r:id="rId7"/>
    <p:sldId id="343" r:id="rId8"/>
    <p:sldId id="336" r:id="rId9"/>
    <p:sldId id="326" r:id="rId10"/>
    <p:sldId id="311" r:id="rId11"/>
    <p:sldId id="313" r:id="rId12"/>
    <p:sldId id="344" r:id="rId13"/>
    <p:sldId id="340" r:id="rId14"/>
    <p:sldId id="349" r:id="rId15"/>
    <p:sldId id="342" r:id="rId16"/>
    <p:sldId id="327" r:id="rId17"/>
    <p:sldId id="338" r:id="rId18"/>
    <p:sldId id="337" r:id="rId19"/>
    <p:sldId id="347" r:id="rId20"/>
    <p:sldId id="315" r:id="rId21"/>
    <p:sldId id="334" r:id="rId22"/>
    <p:sldId id="339" r:id="rId23"/>
    <p:sldId id="319" r:id="rId24"/>
    <p:sldId id="328" r:id="rId25"/>
    <p:sldId id="329" r:id="rId26"/>
    <p:sldId id="322" r:id="rId27"/>
    <p:sldId id="348" r:id="rId28"/>
    <p:sldId id="350" r:id="rId29"/>
    <p:sldId id="346" r:id="rId30"/>
    <p:sldId id="351" r:id="rId31"/>
    <p:sldId id="330" r:id="rId32"/>
    <p:sldId id="323" r:id="rId33"/>
    <p:sldId id="325" r:id="rId3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AE"/>
    <a:srgbClr val="007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82060" autoAdjust="0"/>
  </p:normalViewPr>
  <p:slideViewPr>
    <p:cSldViewPr>
      <p:cViewPr>
        <p:scale>
          <a:sx n="80" d="100"/>
          <a:sy n="80" d="100"/>
        </p:scale>
        <p:origin x="-2552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FB043C-2470-45E4-B323-418B9753F415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DB9F88-8305-40CA-9531-88C7962499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95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C11BE-AAF5-43FF-BB9B-A824FCF37788}" type="datetimeFigureOut">
              <a:rPr lang="en-US" smtClean="0"/>
              <a:t>5/24/12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DC533-E8A2-47BE-B685-B9C3F34A1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8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Need</a:t>
            </a:r>
            <a:r>
              <a:rPr lang="en-US" baseline="0" dirty="0" smtClean="0"/>
              <a:t> to break down features enough so that you can discuss them at a granular level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Regardless of estimation method, this is a good time to right-size stories (estimating, re-estimating, or breaking down the story further)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C533-E8A2-47BE-B685-B9C3F34A14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2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C533-E8A2-47BE-B685-B9C3F34A14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49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C533-E8A2-47BE-B685-B9C3F34A14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49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C533-E8A2-47BE-B685-B9C3F34A14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4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state it’s being shipped to (MI, OH, DC)</a:t>
            </a:r>
          </a:p>
          <a:p>
            <a:r>
              <a:rPr lang="en-US" dirty="0" smtClean="0"/>
              <a:t>Try and ship to a non-US state</a:t>
            </a:r>
          </a:p>
          <a:p>
            <a:r>
              <a:rPr lang="en-US" dirty="0" smtClean="0"/>
              <a:t>Cost + tax + shipping = total</a:t>
            </a:r>
          </a:p>
          <a:p>
            <a:r>
              <a:rPr lang="en-US" dirty="0" smtClean="0"/>
              <a:t>Product cost &lt; 25, = 25, &gt; 25</a:t>
            </a:r>
          </a:p>
          <a:p>
            <a:r>
              <a:rPr lang="en-US" dirty="0" smtClean="0"/>
              <a:t>Multiple products, one product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C533-E8A2-47BE-B685-B9C3F34A14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8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 all of the scenarios</a:t>
            </a:r>
            <a:r>
              <a:rPr lang="en-US" baseline="0" dirty="0" smtClean="0"/>
              <a:t> so that we can have fewer automated tests to write.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2E04-8F68-435C-880A-7C7B12D9BA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3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This gherkin essentially</a:t>
            </a:r>
            <a:r>
              <a:rPr lang="en-US" baseline="0" dirty="0" smtClean="0"/>
              <a:t> </a:t>
            </a:r>
            <a:r>
              <a:rPr lang="en-US" dirty="0" smtClean="0"/>
              <a:t>becomes</a:t>
            </a:r>
            <a:r>
              <a:rPr lang="en-US" baseline="0" dirty="0" smtClean="0"/>
              <a:t> our requirements, our test plan, our method of verifying that our feature will meet the needs of the business, and potentially an automated acceptance test.</a:t>
            </a:r>
          </a:p>
          <a:p>
            <a:r>
              <a:rPr lang="en-US" baseline="0" dirty="0" smtClean="0"/>
              <a:t>- The gherkin can be written by anyone on the team.  The 3 amigos must all agree on the final gherkin.</a:t>
            </a:r>
          </a:p>
          <a:p>
            <a:pPr marL="0" indent="0">
              <a:buFontTx/>
              <a:buNone/>
            </a:pPr>
            <a:r>
              <a:rPr lang="en-US" baseline="0" smtClean="0"/>
              <a:t>- Bonus </a:t>
            </a:r>
            <a:r>
              <a:rPr lang="en-US" baseline="0" dirty="0" smtClean="0"/>
              <a:t>points if you can get people in the business to write requirements for you in </a:t>
            </a:r>
            <a:r>
              <a:rPr lang="en-US" baseline="0" smtClean="0"/>
              <a:t>this format!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2E04-8F68-435C-880A-7C7B12D9BA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5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Once your team gets more disciplined</a:t>
            </a:r>
            <a:r>
              <a:rPr lang="en-US" baseline="0" dirty="0" smtClean="0"/>
              <a:t>, you can start leaving blanks in your acceptance criteria if they’re minor enough that they don’t prevent you from starting development.  But initially I wouldn’t recommend that because people are still getting used to the rhythm of the new process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“3 Amigos” usually starts with a meeting, but then you can go off an work separately to define all of the details, and then come back together to agree on the final acceptance criteria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 what makes sense for you!  There are more than one way to achieve the end goal, so do what works best for your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2E04-8F68-435C-880A-7C7B12D9BA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6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Requirements</a:t>
            </a:r>
            <a:r>
              <a:rPr lang="en-US" baseline="0" dirty="0" smtClean="0"/>
              <a:t> in the command pattern </a:t>
            </a:r>
          </a:p>
          <a:p>
            <a:r>
              <a:rPr lang="en-US" dirty="0" smtClean="0"/>
              <a:t>- Software development</a:t>
            </a:r>
            <a:r>
              <a:rPr lang="en-US" baseline="0" dirty="0" smtClean="0"/>
              <a:t> is a series of transactions, and we want the translation steps to be as small as possible so that we don</a:t>
            </a:r>
            <a:r>
              <a:rPr lang="fr-FR" baseline="0" dirty="0" smtClean="0"/>
              <a:t>’</a:t>
            </a:r>
            <a:r>
              <a:rPr lang="en-US" baseline="0" dirty="0" smtClean="0"/>
              <a:t>t lose things in the translation.  By having the requirements written in the same patterns as the code, it makes that translation step really small (and makes the development much easier).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C533-E8A2-47BE-B685-B9C3F34A14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2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Switched</a:t>
            </a:r>
            <a:r>
              <a:rPr lang="en-US" baseline="0" dirty="0" smtClean="0"/>
              <a:t> from 3 week iterations to 2 week iterations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C533-E8A2-47BE-B685-B9C3F34A14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3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C533-E8A2-47BE-B685-B9C3F34A14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49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C533-E8A2-47BE-B685-B9C3F34A14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4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23A3-BB69-4D07-8CE8-B2311B8DEC42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1647-D589-483E-AD2D-DF47227DD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23A3-BB69-4D07-8CE8-B2311B8DEC42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1647-D589-483E-AD2D-DF47227DD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23A3-BB69-4D07-8CE8-B2311B8DEC42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1647-D589-483E-AD2D-DF47227DD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23A3-BB69-4D07-8CE8-B2311B8DEC42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1647-D589-483E-AD2D-DF47227DD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23A3-BB69-4D07-8CE8-B2311B8DEC42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1647-D589-483E-AD2D-DF47227DD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23A3-BB69-4D07-8CE8-B2311B8DEC42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1647-D589-483E-AD2D-DF47227DD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23A3-BB69-4D07-8CE8-B2311B8DEC42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1647-D589-483E-AD2D-DF47227DD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23A3-BB69-4D07-8CE8-B2311B8DEC42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1647-D589-483E-AD2D-DF47227DD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23A3-BB69-4D07-8CE8-B2311B8DEC42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1647-D589-483E-AD2D-DF47227DD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23A3-BB69-4D07-8CE8-B2311B8DEC42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1647-D589-483E-AD2D-DF47227DD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23A3-BB69-4D07-8CE8-B2311B8DEC42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1647-D589-483E-AD2D-DF47227DD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D23A3-BB69-4D07-8CE8-B2311B8DEC42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41647-D589-483E-AD2D-DF47227DD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xmlns:p14="http://schemas.microsoft.com/office/powerpoint/2010/main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971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</a:rPr>
              <a:t>A QA Transformation Story</a:t>
            </a:r>
            <a:endParaRPr 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Feature: Process an order – </a:t>
            </a:r>
            <a:r>
              <a:rPr lang="en-US" dirty="0"/>
              <a:t>T</a:t>
            </a:r>
            <a:r>
              <a:rPr lang="en-US" dirty="0" smtClean="0"/>
              <a:t>esting Notes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771158"/>
              </p:ext>
            </p:extLst>
          </p:nvPr>
        </p:nvGraphicFramePr>
        <p:xfrm>
          <a:off x="457200" y="1600200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Shipping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 with one </a:t>
                      </a:r>
                      <a:r>
                        <a:rPr lang="en-US" baseline="0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Ship to Ohio (7% tax)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 of product = $24.99 (shipping is $5)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 with one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Ship to Michigan (6.5%</a:t>
                      </a:r>
                      <a:r>
                        <a:rPr lang="en-US" baseline="0" dirty="0" smtClean="0"/>
                        <a:t> tax)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of product = $25</a:t>
                      </a:r>
                      <a:r>
                        <a:rPr lang="en-US" baseline="0" dirty="0" smtClean="0"/>
                        <a:t> (shipping is free)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 with multiple 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Ship to DC, billing address</a:t>
                      </a:r>
                      <a:r>
                        <a:rPr lang="en-US" baseline="0" dirty="0" smtClean="0"/>
                        <a:t> is Ohio</a:t>
                      </a:r>
                      <a:r>
                        <a:rPr lang="en-US" dirty="0" smtClean="0"/>
                        <a:t> (0% tax)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of products = $25.01 (shipping is free)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05004"/>
              </p:ext>
            </p:extLst>
          </p:nvPr>
        </p:nvGraphicFramePr>
        <p:xfrm>
          <a:off x="457200" y="44196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Verifications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cost = sum of cost of products + tax + shipping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1950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Feature: Process an order – </a:t>
            </a:r>
            <a:br>
              <a:rPr lang="en-US" dirty="0" smtClean="0"/>
            </a:br>
            <a:r>
              <a:rPr lang="en-US" dirty="0"/>
              <a:t>A</a:t>
            </a:r>
            <a:r>
              <a:rPr lang="en-US" dirty="0" smtClean="0"/>
              <a:t>cceptance Criteria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en-US" sz="2000" b="1" i="1" dirty="0" smtClean="0"/>
              <a:t>Scenario: </a:t>
            </a:r>
            <a:r>
              <a:rPr lang="en-US" sz="2000" b="1" i="1" dirty="0"/>
              <a:t>Order with one product, ship to </a:t>
            </a:r>
            <a:r>
              <a:rPr lang="en-US" sz="2000" b="1" i="1" dirty="0" smtClean="0"/>
              <a:t>OH, </a:t>
            </a:r>
            <a:r>
              <a:rPr lang="en-US" sz="2000" b="1" i="1" dirty="0"/>
              <a:t>total product cost &lt; $25 </a:t>
            </a:r>
            <a:endParaRPr lang="en-US" sz="2000" b="1" i="1" dirty="0" smtClean="0"/>
          </a:p>
          <a:p>
            <a:pPr indent="0">
              <a:buNone/>
            </a:pPr>
            <a:r>
              <a:rPr lang="en-US" sz="2000" dirty="0" smtClean="0"/>
              <a:t>Given </a:t>
            </a:r>
            <a:r>
              <a:rPr lang="en-US" sz="2000" dirty="0"/>
              <a:t>I am a logged in </a:t>
            </a:r>
            <a:r>
              <a:rPr lang="en-US" sz="2000" dirty="0" smtClean="0"/>
              <a:t>user</a:t>
            </a:r>
          </a:p>
          <a:p>
            <a:pPr indent="0">
              <a:buNone/>
            </a:pPr>
            <a:r>
              <a:rPr lang="en-US" sz="2000" dirty="0" smtClean="0"/>
              <a:t>And the shopping cart is empty</a:t>
            </a:r>
          </a:p>
          <a:p>
            <a:pPr indent="0">
              <a:buNone/>
            </a:pPr>
            <a:r>
              <a:rPr lang="en-US" sz="2000" dirty="0" smtClean="0"/>
              <a:t>And I add a product costing $24.99 to the cart</a:t>
            </a:r>
          </a:p>
          <a:p>
            <a:pPr indent="0">
              <a:buNone/>
            </a:pPr>
            <a:r>
              <a:rPr lang="en-US" sz="2000" dirty="0" smtClean="0"/>
              <a:t>And my shipping state is OH</a:t>
            </a:r>
          </a:p>
          <a:p>
            <a:pPr indent="0">
              <a:buNone/>
            </a:pPr>
            <a:r>
              <a:rPr lang="en-US" sz="2000" dirty="0" smtClean="0"/>
              <a:t>And my billing state is OH</a:t>
            </a:r>
            <a:endParaRPr lang="en-US" sz="2000" dirty="0"/>
          </a:p>
          <a:p>
            <a:pPr indent="0">
              <a:buNone/>
            </a:pPr>
            <a:r>
              <a:rPr lang="en-US" sz="2000" dirty="0"/>
              <a:t>When I go to the final checkout </a:t>
            </a:r>
            <a:r>
              <a:rPr lang="en-US" sz="2000" dirty="0" smtClean="0"/>
              <a:t>page</a:t>
            </a:r>
          </a:p>
          <a:p>
            <a:pPr indent="0">
              <a:buNone/>
            </a:pPr>
            <a:r>
              <a:rPr lang="en-US" sz="2000" dirty="0" smtClean="0"/>
              <a:t>Then the tax amount should be $1.75</a:t>
            </a:r>
          </a:p>
          <a:p>
            <a:pPr indent="0">
              <a:buNone/>
            </a:pPr>
            <a:r>
              <a:rPr lang="en-US" sz="2000" dirty="0" smtClean="0"/>
              <a:t>And the shipping amount should be $5.00</a:t>
            </a:r>
          </a:p>
          <a:p>
            <a:pPr indent="0">
              <a:buNone/>
            </a:pPr>
            <a:r>
              <a:rPr lang="en-US" sz="2000" dirty="0" smtClean="0"/>
              <a:t>And the order total should be $31.74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2658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Amigos 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things into small chunks</a:t>
            </a:r>
          </a:p>
          <a:p>
            <a:r>
              <a:rPr lang="en-US" dirty="0" smtClean="0"/>
              <a:t>Insist on acceptance criteria being complete before development begins</a:t>
            </a:r>
          </a:p>
          <a:p>
            <a:r>
              <a:rPr lang="en-US" dirty="0" smtClean="0"/>
              <a:t>“3 Amigos” is not just a meeting</a:t>
            </a:r>
          </a:p>
          <a:p>
            <a:r>
              <a:rPr lang="en-US" dirty="0" smtClean="0"/>
              <a:t>Remember the end goal – defined acceptance criteria and shared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1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Automated Acceptance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042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File Builders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70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Restructuring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52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A New Definition of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77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 when testing isn’t included in your definition of done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1" r="10131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3962400" y="17951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“Before”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12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 when testing </a:t>
            </a:r>
            <a:r>
              <a:rPr lang="en-US" dirty="0" smtClean="0"/>
              <a:t>IS included </a:t>
            </a:r>
            <a:r>
              <a:rPr lang="en-US" dirty="0"/>
              <a:t>in your definition of done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0" y="17951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“After”</a:t>
            </a:r>
            <a:endParaRPr lang="en-US" b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2114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Better Iteration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46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Co-location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37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Pod”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96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workspace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37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GOAL Over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35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Where We’re At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00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bchilders\Desktop\IMG_0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62572"/>
            <a:ext cx="5943600" cy="443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2133600" y="3810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This is where our developer/tester relationship is now…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13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vs. Automated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– 1.5-2x vs. manual testing</a:t>
            </a:r>
          </a:p>
          <a:p>
            <a:r>
              <a:rPr lang="en-US" dirty="0" smtClean="0"/>
              <a:t>Development – 2-2.5x vs. manual testing</a:t>
            </a:r>
          </a:p>
          <a:p>
            <a:r>
              <a:rPr lang="en-US" dirty="0" smtClean="0"/>
              <a:t>QA – 1/8</a:t>
            </a:r>
            <a:r>
              <a:rPr lang="en-US" baseline="30000" dirty="0" smtClean="0"/>
              <a:t>th</a:t>
            </a:r>
            <a:r>
              <a:rPr lang="en-US" dirty="0" smtClean="0"/>
              <a:t>x vs. manual testing</a:t>
            </a:r>
          </a:p>
          <a:p>
            <a:r>
              <a:rPr lang="en-US" dirty="0" smtClean="0"/>
              <a:t>Churn – 1/8</a:t>
            </a:r>
            <a:r>
              <a:rPr lang="en-US" baseline="30000" dirty="0" smtClean="0"/>
              <a:t>th</a:t>
            </a:r>
            <a:r>
              <a:rPr lang="en-US" dirty="0" smtClean="0"/>
              <a:t>x vs. manual testing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36% increase in productivity + Quality + Confidence – Technical Debt = </a:t>
            </a:r>
            <a:r>
              <a:rPr lang="en-US" b="1" dirty="0" smtClean="0">
                <a:sym typeface="Wingdings" pitchFamily="2" charset="2"/>
              </a:rPr>
              <a:t>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9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“What’s It </a:t>
            </a:r>
            <a:r>
              <a:rPr lang="en-US" dirty="0" err="1" smtClean="0"/>
              <a:t>Gonna</a:t>
            </a:r>
            <a:r>
              <a:rPr lang="en-US" dirty="0" smtClean="0"/>
              <a:t> Cost Me”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83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not there yet…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improvement across teams</a:t>
            </a:r>
          </a:p>
          <a:p>
            <a:r>
              <a:rPr lang="en-US" dirty="0" smtClean="0"/>
              <a:t>Better involvement with business sponsors</a:t>
            </a:r>
          </a:p>
          <a:p>
            <a:r>
              <a:rPr lang="en-US" dirty="0" smtClean="0"/>
              <a:t>More visibility of continuous integration build</a:t>
            </a:r>
          </a:p>
          <a:p>
            <a:r>
              <a:rPr lang="en-US" dirty="0" smtClean="0"/>
              <a:t>75% of test cases automated in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12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Autofit/>
          </a:bodyPr>
          <a:lstStyle/>
          <a:p>
            <a:r>
              <a:rPr lang="en-US" sz="25000" dirty="0" smtClean="0"/>
              <a:t>?</a:t>
            </a:r>
            <a:endParaRPr lang="en-US" sz="25000" dirty="0"/>
          </a:p>
        </p:txBody>
      </p:sp>
    </p:spTree>
    <p:extLst>
      <p:ext uri="{BB962C8B-B14F-4D97-AF65-F5344CB8AC3E}">
        <p14:creationId xmlns:p14="http://schemas.microsoft.com/office/powerpoint/2010/main" val="29287197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Fall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67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Brandon Childers</a:t>
            </a:r>
          </a:p>
          <a:p>
            <a:pPr lvl="1"/>
            <a:r>
              <a:rPr lang="en-US" sz="2200" dirty="0" err="1" smtClean="0"/>
              <a:t>bchilders@igsenergy.com</a:t>
            </a:r>
            <a:r>
              <a:rPr lang="en-US" sz="2200" dirty="0" smtClean="0"/>
              <a:t> </a:t>
            </a:r>
          </a:p>
          <a:p>
            <a:pPr lvl="1"/>
            <a:r>
              <a:rPr lang="en-US" sz="2400" dirty="0" smtClean="0"/>
              <a:t>@</a:t>
            </a:r>
            <a:r>
              <a:rPr lang="en-US" sz="2400" dirty="0" err="1" smtClean="0"/>
              <a:t>brandonchilders</a:t>
            </a:r>
            <a:endParaRPr lang="en-US" sz="2400" dirty="0" smtClean="0"/>
          </a:p>
          <a:p>
            <a:r>
              <a:rPr lang="en-US" sz="2600" dirty="0" smtClean="0"/>
              <a:t>Chris Hoover</a:t>
            </a:r>
            <a:endParaRPr lang="en-US" sz="2600" dirty="0"/>
          </a:p>
          <a:p>
            <a:pPr lvl="1"/>
            <a:r>
              <a:rPr lang="en-US" dirty="0" err="1" smtClean="0"/>
              <a:t>choover@igsenergy.com</a:t>
            </a:r>
            <a:endParaRPr lang="en-US" sz="2400" dirty="0"/>
          </a:p>
          <a:p>
            <a:pPr lvl="1"/>
            <a:r>
              <a:rPr lang="en-US" sz="2400" dirty="0" smtClean="0"/>
              <a:t>@</a:t>
            </a:r>
            <a:r>
              <a:rPr lang="en-US" dirty="0" err="1" smtClean="0"/>
              <a:t>AgileSixSigma</a:t>
            </a:r>
            <a:endParaRPr lang="en-US" sz="2400" dirty="0"/>
          </a:p>
          <a:p>
            <a:r>
              <a:rPr lang="en-US" sz="2600" dirty="0" err="1" smtClean="0"/>
              <a:t>Lan</a:t>
            </a:r>
            <a:r>
              <a:rPr lang="en-US" sz="2600" dirty="0" smtClean="0"/>
              <a:t> Bloch</a:t>
            </a:r>
            <a:endParaRPr lang="en-US" sz="2600" dirty="0"/>
          </a:p>
          <a:p>
            <a:pPr lvl="1"/>
            <a:r>
              <a:rPr lang="en-US" dirty="0" err="1" smtClean="0"/>
              <a:t>L</a:t>
            </a:r>
            <a:r>
              <a:rPr lang="en-US" sz="2400" dirty="0" err="1" smtClean="0"/>
              <a:t>bloch@igsenergy.com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Laurel </a:t>
            </a:r>
            <a:r>
              <a:rPr lang="en-US" sz="2600" dirty="0" err="1" smtClean="0"/>
              <a:t>Odronic</a:t>
            </a:r>
            <a:endParaRPr lang="en-US" sz="2600" dirty="0"/>
          </a:p>
          <a:p>
            <a:pPr lvl="1"/>
            <a:r>
              <a:rPr lang="en-US" sz="2200" dirty="0" err="1" smtClean="0"/>
              <a:t>Lodronic@igsenergy.com</a:t>
            </a:r>
            <a:endParaRPr lang="en-US" sz="2200" dirty="0" smtClean="0"/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LOdronic</a:t>
            </a:r>
            <a:endParaRPr lang="en-US" dirty="0" smtClean="0"/>
          </a:p>
          <a:p>
            <a:r>
              <a:rPr lang="en-US" sz="2600" dirty="0"/>
              <a:t>Jon Kruger  </a:t>
            </a:r>
          </a:p>
          <a:p>
            <a:pPr lvl="1"/>
            <a:r>
              <a:rPr lang="en-US" dirty="0" err="1"/>
              <a:t>jon@jonkruger.com</a:t>
            </a:r>
            <a:endParaRPr lang="en-US" dirty="0"/>
          </a:p>
          <a:p>
            <a:pPr lvl="1"/>
            <a:r>
              <a:rPr lang="en-US" dirty="0"/>
              <a:t>@</a:t>
            </a:r>
            <a:r>
              <a:rPr lang="en-US" dirty="0" err="1" smtClean="0"/>
              <a:t>JonKruger</a:t>
            </a:r>
            <a:endParaRPr lang="en-US" dirty="0" smtClean="0"/>
          </a:p>
          <a:p>
            <a:r>
              <a:rPr lang="en-US" dirty="0" smtClean="0"/>
              <a:t>Slides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jonkruger.com</a:t>
            </a:r>
            <a:r>
              <a:rPr lang="en-US" dirty="0" smtClean="0"/>
              <a:t>/presentations/</a:t>
            </a:r>
            <a:r>
              <a:rPr lang="en-US" smtClean="0"/>
              <a:t>qa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38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bchilders\Desktop\IMG_0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715000" cy="426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2133600" y="3810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Is this your developer/tester relationship?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46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Fixing 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87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smtClean="0"/>
              <a:t>The 3 Amigos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27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Criteria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Given I am a logged in user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When I go to the final checkout page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Then </a:t>
            </a:r>
            <a:r>
              <a:rPr lang="en-US" sz="2800" dirty="0"/>
              <a:t>I should see the total cost of the order broken down by product cost, tax, and shipping charges</a:t>
            </a:r>
          </a:p>
          <a:p>
            <a:pPr marL="0" indent="0">
              <a:buNone/>
            </a:pPr>
            <a:r>
              <a:rPr lang="en-US" sz="2800" dirty="0" smtClean="0"/>
              <a:t>	And </a:t>
            </a:r>
            <a:r>
              <a:rPr lang="en-US" sz="2800" dirty="0"/>
              <a:t>I should see the total cost of the order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4893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Feature: Process an order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Given I am a logged in user</a:t>
            </a:r>
          </a:p>
          <a:p>
            <a:pPr marL="0" indent="0">
              <a:buNone/>
            </a:pPr>
            <a:r>
              <a:rPr lang="en-US" dirty="0"/>
              <a:t>When I go to the final checkout page</a:t>
            </a:r>
          </a:p>
          <a:p>
            <a:pPr marL="0" indent="0">
              <a:buNone/>
            </a:pPr>
            <a:r>
              <a:rPr lang="en-US" dirty="0"/>
              <a:t>Then I should see the </a:t>
            </a:r>
            <a:r>
              <a:rPr lang="en-US" dirty="0" smtClean="0"/>
              <a:t>order </a:t>
            </a:r>
            <a:r>
              <a:rPr lang="en-US" dirty="0"/>
              <a:t>broken down by product cost, tax, and shipping charges</a:t>
            </a:r>
          </a:p>
          <a:p>
            <a:pPr marL="0" indent="0">
              <a:buNone/>
            </a:pPr>
            <a:r>
              <a:rPr lang="en-US" dirty="0"/>
              <a:t>And I should see the total cost of the </a:t>
            </a:r>
            <a:r>
              <a:rPr lang="en-US" dirty="0" smtClean="0"/>
              <a:t>order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Order total = total cost of products on the order + tax + shipping charges</a:t>
            </a:r>
          </a:p>
          <a:p>
            <a:r>
              <a:rPr lang="en-US" dirty="0" smtClean="0"/>
              <a:t>Tax</a:t>
            </a:r>
            <a:r>
              <a:rPr lang="en-US" dirty="0"/>
              <a:t> </a:t>
            </a:r>
            <a:r>
              <a:rPr lang="en-US" dirty="0" smtClean="0"/>
              <a:t>(only charged on the cost of the products, not the shipping):</a:t>
            </a:r>
          </a:p>
          <a:p>
            <a:pPr lvl="1"/>
            <a:r>
              <a:rPr lang="en-US" dirty="0" smtClean="0"/>
              <a:t>Ohio = 7%</a:t>
            </a:r>
          </a:p>
          <a:p>
            <a:pPr lvl="1"/>
            <a:r>
              <a:rPr lang="en-US" dirty="0" smtClean="0"/>
              <a:t>Michigan = 6.5%</a:t>
            </a:r>
          </a:p>
          <a:p>
            <a:pPr lvl="1"/>
            <a:r>
              <a:rPr lang="en-US" dirty="0" smtClean="0"/>
              <a:t>Other states = 0%</a:t>
            </a:r>
          </a:p>
          <a:p>
            <a:r>
              <a:rPr lang="en-US" dirty="0" smtClean="0"/>
              <a:t>Shipping:</a:t>
            </a:r>
          </a:p>
          <a:p>
            <a:pPr lvl="1"/>
            <a:r>
              <a:rPr lang="en-US" dirty="0" smtClean="0"/>
              <a:t>If total cost of products (before tax &gt;= $25), shipping is free, otherwise $5</a:t>
            </a:r>
          </a:p>
        </p:txBody>
      </p:sp>
    </p:spTree>
    <p:extLst>
      <p:ext uri="{BB962C8B-B14F-4D97-AF65-F5344CB8AC3E}">
        <p14:creationId xmlns:p14="http://schemas.microsoft.com/office/powerpoint/2010/main" val="13018634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828800"/>
            <a:ext cx="33528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57300" lvl="2" indent="-342900"/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points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4512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GS Colors">
      <a:dk1>
        <a:srgbClr val="0073AE"/>
      </a:dk1>
      <a:lt1>
        <a:sysClr val="window" lastClr="FFFFFF"/>
      </a:lt1>
      <a:dk2>
        <a:srgbClr val="0073AE"/>
      </a:dk2>
      <a:lt2>
        <a:srgbClr val="EEECE1"/>
      </a:lt2>
      <a:accent1>
        <a:srgbClr val="A0CE67"/>
      </a:accent1>
      <a:accent2>
        <a:srgbClr val="F5A01A"/>
      </a:accent2>
      <a:accent3>
        <a:srgbClr val="005A84"/>
      </a:accent3>
      <a:accent4>
        <a:srgbClr val="E36F1E"/>
      </a:accent4>
      <a:accent5>
        <a:srgbClr val="C1D82F"/>
      </a:accent5>
      <a:accent6>
        <a:srgbClr val="00A4E4"/>
      </a:accent6>
      <a:hlink>
        <a:srgbClr val="A0CE67"/>
      </a:hlink>
      <a:folHlink>
        <a:srgbClr val="E1D45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846499E846C4AA8BC516026487505" ma:contentTypeVersion="0" ma:contentTypeDescription="Create a new document." ma:contentTypeScope="" ma:versionID="dc4d429171da8eff86a1130182f0ac2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4707C94-4A33-454F-86E8-BA07FC3EF1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E6FB05-7AE1-4B37-8732-A8ABCF6322C1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B216C4F-6781-4EFE-BEBD-29E660E51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5385</TotalTime>
  <Words>994</Words>
  <Application>Microsoft Macintosh PowerPoint</Application>
  <PresentationFormat>On-screen Show (4:3)</PresentationFormat>
  <Paragraphs>134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 QA Transformation Story</vt:lpstr>
      <vt:lpstr>History</vt:lpstr>
      <vt:lpstr>Fall 2011</vt:lpstr>
      <vt:lpstr>PowerPoint Presentation</vt:lpstr>
      <vt:lpstr>Fixing The Problem</vt:lpstr>
      <vt:lpstr>The 3 Amigos</vt:lpstr>
      <vt:lpstr>Acceptance Criteria</vt:lpstr>
      <vt:lpstr>Feature: Process an order</vt:lpstr>
      <vt:lpstr>Testing points</vt:lpstr>
      <vt:lpstr>Feature: Process an order – Testing Notes</vt:lpstr>
      <vt:lpstr>Feature: Process an order –  Acceptance Criteria</vt:lpstr>
      <vt:lpstr>3 Amigos Tips and Tricks</vt:lpstr>
      <vt:lpstr>Automated Acceptance Testing</vt:lpstr>
      <vt:lpstr>File Builders</vt:lpstr>
      <vt:lpstr>Restructuring Requirements</vt:lpstr>
      <vt:lpstr>A New Definition of Done</vt:lpstr>
      <vt:lpstr>What happens when testing isn’t included in your definition of done</vt:lpstr>
      <vt:lpstr>What happens when testing IS included in your definition of done</vt:lpstr>
      <vt:lpstr>Better Iteration Planning</vt:lpstr>
      <vt:lpstr>Co-location</vt:lpstr>
      <vt:lpstr>“The Pod”</vt:lpstr>
      <vt:lpstr>Open workspace</vt:lpstr>
      <vt:lpstr>GOAL Over Role</vt:lpstr>
      <vt:lpstr>Where We’re At Now</vt:lpstr>
      <vt:lpstr>PowerPoint Presentation</vt:lpstr>
      <vt:lpstr>Manual vs. Automated Testing</vt:lpstr>
      <vt:lpstr>“What’s It Gonna Cost Me”</vt:lpstr>
      <vt:lpstr>We’re not there yet…</vt:lpstr>
      <vt:lpstr>?</vt:lpstr>
      <vt:lpstr>Thanks!</vt:lpstr>
    </vt:vector>
  </TitlesOfParts>
  <Company>IGS Energy,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Slide</dc:title>
  <dc:creator>Michelle Lund</dc:creator>
  <cp:lastModifiedBy>Jon Kruger</cp:lastModifiedBy>
  <cp:revision>289</cp:revision>
  <dcterms:created xsi:type="dcterms:W3CDTF">2010-10-28T17:56:51Z</dcterms:created>
  <dcterms:modified xsi:type="dcterms:W3CDTF">2012-05-24T10:40:37Z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0x010100728846499E846C4AA8BC516026487505</vt:lpwstr>
  </property>
</Properties>
</file>